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BD24F4-4FCB-4AF6-8E98-5B0742DE7490}">
  <a:tblStyle styleId="{2FBD24F4-4FCB-4AF6-8E98-5B0742DE749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ahmedrachid/FinancialBERT-Sentiment-Analysis?text=Operating+profit+rose+to+EUR+13.1+mn+from+EUR+8.7+mn+in+the+corresponding+period+in+2007+representing+7.7+%25+of+net+sal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c8570259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c8570259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ee739d9d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ee739d9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ee739d9d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ee739d9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n_estimators</a:t>
            </a:r>
            <a:r>
              <a:rPr lang="en" sz="1000">
                <a:solidFill>
                  <a:srgbClr val="333333"/>
                </a:solidFill>
                <a:highlight>
                  <a:schemeClr val="lt1"/>
                </a:highlight>
                <a:latin typeface="Courier New"/>
                <a:ea typeface="Courier New"/>
                <a:cs typeface="Courier New"/>
                <a:sym typeface="Courier New"/>
              </a:rPr>
              <a:t> </a:t>
            </a:r>
            <a:r>
              <a:rPr i="1" lang="en" sz="1000">
                <a:solidFill>
                  <a:srgbClr val="999988"/>
                </a:solidFill>
                <a:highlight>
                  <a:schemeClr val="lt1"/>
                </a:highlight>
                <a:latin typeface="Courier New"/>
                <a:ea typeface="Courier New"/>
                <a:cs typeface="Courier New"/>
                <a:sym typeface="Courier New"/>
              </a:rPr>
              <a:t>Number of trees in random forest</a:t>
            </a:r>
            <a:endParaRPr i="1" sz="1000">
              <a:solidFill>
                <a:srgbClr val="999988"/>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max_features </a:t>
            </a:r>
            <a:r>
              <a:rPr i="1" lang="en" sz="1000">
                <a:solidFill>
                  <a:srgbClr val="999988"/>
                </a:solidFill>
                <a:highlight>
                  <a:schemeClr val="lt1"/>
                </a:highlight>
                <a:latin typeface="Courier New"/>
                <a:ea typeface="Courier New"/>
                <a:cs typeface="Courier New"/>
                <a:sym typeface="Courier New"/>
              </a:rPr>
              <a:t># Number of features to consider at every split</a:t>
            </a:r>
            <a:endParaRPr sz="1000">
              <a:solidFill>
                <a:srgbClr val="33333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Max_depth </a:t>
            </a:r>
            <a:r>
              <a:rPr lang="en" sz="1000">
                <a:solidFill>
                  <a:srgbClr val="333333"/>
                </a:solidFill>
                <a:highlight>
                  <a:schemeClr val="lt1"/>
                </a:highlight>
                <a:latin typeface="Courier New"/>
                <a:ea typeface="Courier New"/>
                <a:cs typeface="Courier New"/>
                <a:sym typeface="Courier New"/>
              </a:rPr>
              <a:t> </a:t>
            </a:r>
            <a:r>
              <a:rPr i="1" lang="en" sz="1000">
                <a:solidFill>
                  <a:srgbClr val="999988"/>
                </a:solidFill>
                <a:highlight>
                  <a:schemeClr val="lt1"/>
                </a:highlight>
                <a:latin typeface="Courier New"/>
                <a:ea typeface="Courier New"/>
                <a:cs typeface="Courier New"/>
                <a:sym typeface="Courier New"/>
              </a:rPr>
              <a:t># Maximum number of levels in tree</a:t>
            </a:r>
            <a:endParaRPr sz="1000">
              <a:solidFill>
                <a:srgbClr val="33333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Min_samples_split </a:t>
            </a:r>
            <a:r>
              <a:rPr i="1" lang="en" sz="1000">
                <a:solidFill>
                  <a:srgbClr val="999988"/>
                </a:solidFill>
                <a:highlight>
                  <a:schemeClr val="lt1"/>
                </a:highlight>
                <a:latin typeface="Courier New"/>
                <a:ea typeface="Courier New"/>
                <a:cs typeface="Courier New"/>
                <a:sym typeface="Courier New"/>
              </a:rPr>
              <a:t>Minimum number of samples required to split a node</a:t>
            </a:r>
            <a:endParaRPr sz="1000">
              <a:solidFill>
                <a:srgbClr val="33333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min_samples_leaf </a:t>
            </a:r>
            <a:r>
              <a:rPr i="1" lang="en" sz="1000">
                <a:solidFill>
                  <a:srgbClr val="999988"/>
                </a:solidFill>
                <a:highlight>
                  <a:schemeClr val="lt1"/>
                </a:highlight>
                <a:latin typeface="Courier New"/>
                <a:ea typeface="Courier New"/>
                <a:cs typeface="Courier New"/>
                <a:sym typeface="Courier New"/>
              </a:rPr>
              <a:t># Minimum number of samples required at each leaf node</a:t>
            </a:r>
            <a:endParaRPr sz="1000">
              <a:solidFill>
                <a:srgbClr val="33333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bootstrap </a:t>
            </a:r>
            <a:r>
              <a:rPr i="1" lang="en" sz="1000">
                <a:solidFill>
                  <a:srgbClr val="999988"/>
                </a:solidFill>
                <a:highlight>
                  <a:schemeClr val="lt1"/>
                </a:highlight>
                <a:latin typeface="Courier New"/>
                <a:ea typeface="Courier New"/>
                <a:cs typeface="Courier New"/>
                <a:sym typeface="Courier New"/>
              </a:rPr>
              <a:t># Method of selecting samples for training each tree</a:t>
            </a:r>
            <a:endParaRPr sz="1000">
              <a:solidFill>
                <a:srgbClr val="333333"/>
              </a:solidFill>
              <a:highlight>
                <a:schemeClr val="lt1"/>
              </a:highlight>
              <a:latin typeface="Courier New"/>
              <a:ea typeface="Courier New"/>
              <a:cs typeface="Courier New"/>
              <a:sym typeface="Courier New"/>
            </a:endParaRPr>
          </a:p>
          <a:p>
            <a:pPr indent="0" lvl="0" marL="0" marR="114300" rtl="0" algn="l">
              <a:lnSpc>
                <a:spcPct val="142857"/>
              </a:lnSpc>
              <a:spcBef>
                <a:spcPts val="0"/>
              </a:spcBef>
              <a:spcAft>
                <a:spcPts val="800"/>
              </a:spcAft>
              <a:buClr>
                <a:schemeClr val="dk1"/>
              </a:buClr>
              <a:buSzPts val="1100"/>
              <a:buFont typeface="Arial"/>
              <a:buNone/>
            </a:pPr>
            <a:r>
              <a:rPr b="1" lang="en">
                <a:solidFill>
                  <a:srgbClr val="333333"/>
                </a:solidFill>
                <a:highlight>
                  <a:schemeClr val="lt1"/>
                </a:highlight>
                <a:latin typeface="Courier New"/>
                <a:ea typeface="Courier New"/>
                <a:cs typeface="Courier New"/>
                <a:sym typeface="Courier New"/>
              </a:rPr>
              <a:t>class_weight </a:t>
            </a:r>
            <a:r>
              <a:rPr lang="en" sz="1000">
                <a:solidFill>
                  <a:srgbClr val="333333"/>
                </a:solidFill>
                <a:highlight>
                  <a:schemeClr val="lt1"/>
                </a:highlight>
                <a:latin typeface="Courier New"/>
                <a:ea typeface="Courier New"/>
                <a:cs typeface="Courier New"/>
                <a:sym typeface="Courier New"/>
              </a:rPr>
              <a:t>= </a:t>
            </a:r>
            <a:r>
              <a:rPr i="1" lang="en" sz="1000">
                <a:solidFill>
                  <a:srgbClr val="999988"/>
                </a:solidFill>
                <a:highlight>
                  <a:schemeClr val="lt1"/>
                </a:highlight>
                <a:latin typeface="Courier New"/>
                <a:ea typeface="Courier New"/>
                <a:cs typeface="Courier New"/>
                <a:sym typeface="Courier New"/>
              </a:rPr>
              <a:t># Class weight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07b6c9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07b6c9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ee739d9d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ee739d9d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 by row totals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5e45354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5e45354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e5e230b4e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e5e230b4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5e45354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5e45354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e5e230b4e_2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e5e230b4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ec857025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ec857025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11111"/>
                </a:solidFill>
                <a:highlight>
                  <a:srgbClr val="FFFFFF"/>
                </a:highlight>
              </a:rPr>
              <a:t>provide signals about the economic health of the country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425c66f8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425c66f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425c66f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425c66f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c8570259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c8570259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ee739d9d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ee739d9d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 of our main features - all normally distributed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c8570259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c8570259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e5e230b4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8e5e230b4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c8570259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c8570259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c8570259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c8570259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 comp - 1994 - weights showing variance in our target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c85702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c85702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rPr>
              <a:t>For example, a small decline in the rate can prompt the market to leap higher as the borrowing costs for companies get lower. Many stock analysts pay particular attention to statements by members of the FOMC to try to get a sense of where the target rate may be headed.</a:t>
            </a:r>
            <a:br>
              <a:rPr lang="en" sz="1350">
                <a:solidFill>
                  <a:schemeClr val="dk1"/>
                </a:solidFill>
              </a:rPr>
            </a:br>
            <a:r>
              <a:rPr lang="en" sz="1050">
                <a:solidFill>
                  <a:schemeClr val="dk1"/>
                </a:solidFill>
                <a:latin typeface="Roboto"/>
                <a:ea typeface="Roboto"/>
                <a:cs typeface="Roboto"/>
                <a:sym typeface="Roboto"/>
              </a:rPr>
              <a:t>"</a:t>
            </a:r>
            <a:r>
              <a:rPr b="1" lang="en" sz="1050">
                <a:solidFill>
                  <a:schemeClr val="dk1"/>
                </a:solidFill>
                <a:latin typeface="Roboto"/>
                <a:ea typeface="Roboto"/>
                <a:cs typeface="Roboto"/>
                <a:sym typeface="Roboto"/>
              </a:rPr>
              <a:t>Don't fight the Fed</a:t>
            </a:r>
            <a:r>
              <a:rPr lang="en" sz="1050">
                <a:solidFill>
                  <a:schemeClr val="dk1"/>
                </a:solidFill>
                <a:latin typeface="Roboto"/>
                <a:ea typeface="Roboto"/>
                <a:cs typeface="Roboto"/>
                <a:sym typeface="Roboto"/>
              </a:rPr>
              <a:t>" is an old investor saying that cautions you to align your investments with the current monetary policies of the Fed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ee739d9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ee739d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F1F1F"/>
                </a:solidFill>
                <a:highlight>
                  <a:srgbClr val="FFFFFF"/>
                </a:highlight>
                <a:latin typeface="Roboto"/>
                <a:ea typeface="Roboto"/>
                <a:cs typeface="Roboto"/>
                <a:sym typeface="Roboto"/>
              </a:rPr>
              <a:t>PCE - </a:t>
            </a:r>
            <a:r>
              <a:rPr lang="en" sz="900">
                <a:solidFill>
                  <a:srgbClr val="333333"/>
                </a:solidFill>
                <a:highlight>
                  <a:srgbClr val="FFFFFF"/>
                </a:highlight>
                <a:latin typeface="Verdana"/>
                <a:ea typeface="Verdana"/>
                <a:cs typeface="Verdana"/>
                <a:sym typeface="Verdana"/>
              </a:rPr>
              <a:t>a measure of the prices that people living in the United States, or those buying on their behalf, pay for goods and services</a:t>
            </a:r>
            <a:endParaRPr sz="9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rPr lang="en" sz="900">
                <a:solidFill>
                  <a:srgbClr val="1F1F1F"/>
                </a:solidFill>
                <a:highlight>
                  <a:srgbClr val="FFFFFF"/>
                </a:highlight>
                <a:latin typeface="Roboto"/>
                <a:ea typeface="Roboto"/>
                <a:cs typeface="Roboto"/>
                <a:sym typeface="Roboto"/>
              </a:rPr>
              <a:t>The ISM manufacturing index, also known as the purchasing managers' index (PMI), is a monthly indicator of U.S. economic activity based on a survey of purchasing managers at more than 300 manufacturing firms. It is considered to be a key indicator of the state of the U.S. economy.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e5e230b4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e5e230b4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425c66f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425c66f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Roboto"/>
              <a:buChar char="-"/>
            </a:pPr>
            <a:r>
              <a:rPr lang="en" u="sng">
                <a:solidFill>
                  <a:srgbClr val="1155CC"/>
                </a:solidFill>
                <a:highlight>
                  <a:srgbClr val="FFFFFF"/>
                </a:highlight>
                <a:hlinkClick r:id="rId2">
                  <a:extLst>
                    <a:ext uri="{A12FA001-AC4F-418D-AE19-62706E023703}">
                      <ahyp:hlinkClr val="tx"/>
                    </a:ext>
                  </a:extLst>
                </a:hlinkClick>
              </a:rPr>
              <a:t>https://huggingface.co/ahmedrachid/FinancialBERT-Sentiment-Analysis?text=Operating+profit+rose+to+EUR+13.1+mn+from+EUR+8.7+mn+in+the+corresponding+period+in+2007+representing+7.7+%25+of+net+sales</a:t>
            </a:r>
            <a:r>
              <a:rPr lang="en">
                <a:solidFill>
                  <a:srgbClr val="222222"/>
                </a:solidFill>
                <a:highlight>
                  <a:srgbClr val="FFFFFF"/>
                </a:highlight>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c8570259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c8570259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c8570259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c8570259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Federal Funds Rate</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NYU Machine Learning in Financial Engineering</a:t>
            </a:r>
            <a:endParaRPr/>
          </a:p>
          <a:p>
            <a:pPr indent="0" lvl="0" marL="0" rtl="0" algn="l">
              <a:spcBef>
                <a:spcPts val="0"/>
              </a:spcBef>
              <a:spcAft>
                <a:spcPts val="0"/>
              </a:spcAft>
              <a:buNone/>
            </a:pPr>
            <a:r>
              <a:rPr lang="en"/>
              <a:t>Joohi Rana, Han Yan, Amy 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3229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 PCA and Lasso</a:t>
            </a:r>
            <a:endParaRPr/>
          </a:p>
        </p:txBody>
      </p:sp>
      <p:sp>
        <p:nvSpPr>
          <p:cNvPr id="152" name="Google Shape;152;p22"/>
          <p:cNvSpPr txBox="1"/>
          <p:nvPr/>
        </p:nvSpPr>
        <p:spPr>
          <a:xfrm>
            <a:off x="457000" y="1075150"/>
            <a:ext cx="6881700" cy="3930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20 out of 84 features are selected for modeling</a:t>
            </a:r>
            <a:endParaRPr sz="1800">
              <a:solidFill>
                <a:schemeClr val="dk2"/>
              </a:solidFill>
              <a:latin typeface="Roboto"/>
              <a:ea typeface="Roboto"/>
              <a:cs typeface="Roboto"/>
              <a:sym typeface="Roboto"/>
            </a:endParaRPr>
          </a:p>
          <a:p>
            <a:pPr indent="-342900" lvl="0" marL="457200" rtl="0" algn="l">
              <a:spcBef>
                <a:spcPts val="80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Promising features (considering Lasso results):</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'ISM PMI'</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'PCE_pctchg'</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'ISM PMI_pctchg_s1'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'Unemp_rate'</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'Unemp_rate_s3'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'Unemp_rate_pctchg_s3'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'10y_try_s1'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'10y_try_pctchg_s1'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'10y_try_pctchg_s2'</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highlight>
                <a:srgbClr val="FFFFFF"/>
              </a:highlight>
              <a:latin typeface="Roboto"/>
              <a:ea typeface="Roboto"/>
              <a:cs typeface="Roboto"/>
              <a:sym typeface="Roboto"/>
            </a:endParaRPr>
          </a:p>
        </p:txBody>
      </p:sp>
      <p:sp>
        <p:nvSpPr>
          <p:cNvPr id="153" name="Google Shape;153;p22"/>
          <p:cNvSpPr txBox="1"/>
          <p:nvPr/>
        </p:nvSpPr>
        <p:spPr>
          <a:xfrm>
            <a:off x="4198800" y="1946725"/>
            <a:ext cx="4945200" cy="23520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'Housing_starts_pctchg'</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'Housing_starts_s3'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'Consumer_Sentiment_pctchg'</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'Consumer_Sentiment_pctchg_s1'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'CPI_pctchg’</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'SPX_pctchg'</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'sentiment_score_LM_s1'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'Sentiment_s2'</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'sentiment_score_LM_s3'</a:t>
            </a:r>
            <a:endParaRPr sz="1800">
              <a:solidFill>
                <a:schemeClr val="dk2"/>
              </a:solidFill>
              <a:latin typeface="Roboto"/>
              <a:ea typeface="Roboto"/>
              <a:cs typeface="Roboto"/>
              <a:sym typeface="Roboto"/>
            </a:endParaRPr>
          </a:p>
          <a:p>
            <a:pPr indent="0" lvl="0" marL="91440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a:t>
            </a:r>
            <a:r>
              <a:rPr lang="en"/>
              <a:t>Obstacles</a:t>
            </a:r>
            <a:endParaRPr/>
          </a:p>
        </p:txBody>
      </p:sp>
      <p:sp>
        <p:nvSpPr>
          <p:cNvPr id="159" name="Google Shape;159;p23"/>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3"/>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Missing Data</a:t>
            </a:r>
            <a:endParaRPr>
              <a:solidFill>
                <a:schemeClr val="lt1"/>
              </a:solidFill>
            </a:endParaRPr>
          </a:p>
        </p:txBody>
      </p:sp>
      <p:sp>
        <p:nvSpPr>
          <p:cNvPr id="161" name="Google Shape;161;p23"/>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Sentiment missing</a:t>
            </a:r>
            <a:endParaRPr b="1" sz="1600"/>
          </a:p>
          <a:p>
            <a:pPr indent="0" lvl="0" marL="0" rtl="0" algn="l">
              <a:spcBef>
                <a:spcPts val="800"/>
              </a:spcBef>
              <a:spcAft>
                <a:spcPts val="0"/>
              </a:spcAft>
              <a:buNone/>
            </a:pPr>
            <a:r>
              <a:rPr lang="en" sz="1600"/>
              <a:t>Eight rate decisions per year caused missing sentiments for some months. Forward filling is used.</a:t>
            </a:r>
            <a:endParaRPr sz="1600"/>
          </a:p>
          <a:p>
            <a:pPr indent="0" lvl="0" marL="0" rtl="0" algn="l">
              <a:spcBef>
                <a:spcPts val="800"/>
              </a:spcBef>
              <a:spcAft>
                <a:spcPts val="800"/>
              </a:spcAft>
              <a:buNone/>
            </a:pPr>
            <a:r>
              <a:t/>
            </a:r>
            <a:endParaRPr sz="1600"/>
          </a:p>
        </p:txBody>
      </p:sp>
      <p:sp>
        <p:nvSpPr>
          <p:cNvPr id="162" name="Google Shape;162;p23"/>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3"/>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Imbalance Data</a:t>
            </a:r>
            <a:endParaRPr>
              <a:solidFill>
                <a:schemeClr val="lt1"/>
              </a:solidFill>
            </a:endParaRPr>
          </a:p>
        </p:txBody>
      </p:sp>
      <p:sp>
        <p:nvSpPr>
          <p:cNvPr id="164" name="Google Shape;164;p23"/>
          <p:cNvSpPr txBox="1"/>
          <p:nvPr>
            <p:ph idx="4294967295" type="body"/>
          </p:nvPr>
        </p:nvSpPr>
        <p:spPr>
          <a:xfrm>
            <a:off x="3044776" y="2070575"/>
            <a:ext cx="29181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Oversampling</a:t>
            </a:r>
            <a:endParaRPr b="1" sz="1600"/>
          </a:p>
          <a:p>
            <a:pPr indent="0" lvl="0" marL="0" rtl="0" algn="l">
              <a:spcBef>
                <a:spcPts val="800"/>
              </a:spcBef>
              <a:spcAft>
                <a:spcPts val="0"/>
              </a:spcAft>
              <a:buNone/>
            </a:pPr>
            <a:r>
              <a:rPr lang="en" sz="1600"/>
              <a:t>Target ‘hold’ is significantly less than ‘increase’ or ‘decrease’. SMOTE is used to oversample minority class on train set in the baseline model. But we decided not to use SMOTE as it is not appropriate for time series</a:t>
            </a:r>
            <a:endParaRPr sz="1600"/>
          </a:p>
          <a:p>
            <a:pPr indent="0" lvl="0" marL="0" rtl="0" algn="l">
              <a:spcBef>
                <a:spcPts val="800"/>
              </a:spcBef>
              <a:spcAft>
                <a:spcPts val="800"/>
              </a:spcAft>
              <a:buNone/>
            </a:pPr>
            <a:r>
              <a:t/>
            </a:r>
            <a:endParaRPr sz="1600"/>
          </a:p>
        </p:txBody>
      </p:sp>
      <p:sp>
        <p:nvSpPr>
          <p:cNvPr id="165" name="Google Shape;165;p23"/>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3"/>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Overfitting</a:t>
            </a:r>
            <a:endParaRPr>
              <a:solidFill>
                <a:schemeClr val="lt1"/>
              </a:solidFill>
            </a:endParaRPr>
          </a:p>
        </p:txBody>
      </p:sp>
      <p:sp>
        <p:nvSpPr>
          <p:cNvPr id="167" name="Google Shape;167;p23"/>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Increase conversion</a:t>
            </a:r>
            <a:endParaRPr b="1" sz="1600"/>
          </a:p>
          <a:p>
            <a:pPr indent="0" lvl="0" marL="0" rtl="0" algn="l">
              <a:spcBef>
                <a:spcPts val="800"/>
              </a:spcBef>
              <a:spcAft>
                <a:spcPts val="0"/>
              </a:spcAft>
              <a:buNone/>
            </a:pPr>
            <a:r>
              <a:rPr lang="en" sz="1600"/>
              <a:t>Splitting by time caused training set accuracy was higher than test set</a:t>
            </a:r>
            <a:endParaRPr sz="1600"/>
          </a:p>
          <a:p>
            <a:pPr indent="0" lvl="0" marL="0" rtl="0" algn="l">
              <a:spcBef>
                <a:spcPts val="800"/>
              </a:spcBef>
              <a:spcAft>
                <a:spcPts val="0"/>
              </a:spcAft>
              <a:buNone/>
            </a:pPr>
            <a:r>
              <a:rPr lang="en" sz="1600"/>
              <a:t>We used rolling window as training</a:t>
            </a:r>
            <a:endParaRPr sz="1600"/>
          </a:p>
          <a:p>
            <a:pPr indent="0" lvl="0" marL="0" rtl="0" algn="l">
              <a:spcBef>
                <a:spcPts val="800"/>
              </a:spcBef>
              <a:spcAft>
                <a:spcPts val="8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178" name="Google Shape;178;p25"/>
          <p:cNvSpPr txBox="1"/>
          <p:nvPr/>
        </p:nvSpPr>
        <p:spPr>
          <a:xfrm>
            <a:off x="99050" y="1204675"/>
            <a:ext cx="3150900" cy="362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used Random Forest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Split the data by time (Baseline model) and rolling windows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Initial Train set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1994 to 2017 (78%)</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Test set - rolling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Hyperparameter Tuning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5 split cross validation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79" name="Google Shape;179;p25"/>
          <p:cNvPicPr preferRelativeResize="0"/>
          <p:nvPr/>
        </p:nvPicPr>
        <p:blipFill>
          <a:blip r:embed="rId3">
            <a:alphaModFix/>
          </a:blip>
          <a:stretch>
            <a:fillRect/>
          </a:stretch>
        </p:blipFill>
        <p:spPr>
          <a:xfrm>
            <a:off x="3089675" y="1533400"/>
            <a:ext cx="5974752" cy="2617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185" name="Google Shape;185;p26"/>
          <p:cNvSpPr txBox="1"/>
          <p:nvPr/>
        </p:nvSpPr>
        <p:spPr>
          <a:xfrm>
            <a:off x="843225" y="1017800"/>
            <a:ext cx="7638900" cy="1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Recall is important in this project because we always want to be right</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Greater cost incurred if model predicts wrong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Example: Model predicts rates will decrease, leading portfolio managers to buy but in reality Fed hike rates causing a bear market</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p:txBody>
      </p:sp>
      <p:graphicFrame>
        <p:nvGraphicFramePr>
          <p:cNvPr id="186" name="Google Shape;186;p26"/>
          <p:cNvGraphicFramePr/>
          <p:nvPr/>
        </p:nvGraphicFramePr>
        <p:xfrm>
          <a:off x="2477613" y="2406300"/>
          <a:ext cx="3000000" cy="3000000"/>
        </p:xfrm>
        <a:graphic>
          <a:graphicData uri="http://schemas.openxmlformats.org/drawingml/2006/table">
            <a:tbl>
              <a:tblPr>
                <a:noFill/>
                <a:tableStyleId>{2FBD24F4-4FCB-4AF6-8E98-5B0742DE7490}</a:tableStyleId>
              </a:tblPr>
              <a:tblGrid>
                <a:gridCol w="1051425"/>
                <a:gridCol w="1042950"/>
                <a:gridCol w="1830800"/>
              </a:tblGrid>
              <a:tr h="438150">
                <a:tc>
                  <a:txBody>
                    <a:bodyPr/>
                    <a:lstStyle/>
                    <a:p>
                      <a:pPr indent="0" lvl="0" marL="0" rtl="0" algn="l">
                        <a:spcBef>
                          <a:spcPts val="0"/>
                        </a:spcBef>
                        <a:spcAft>
                          <a:spcPts val="0"/>
                        </a:spcAft>
                        <a:buNone/>
                      </a:pPr>
                      <a:r>
                        <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t>Baseline </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t>Rolling Window</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1075">
                <a:tc>
                  <a:txBody>
                    <a:bodyPr/>
                    <a:lstStyle/>
                    <a:p>
                      <a:pPr indent="0" lvl="0" marL="0" rtl="0" algn="l">
                        <a:spcBef>
                          <a:spcPts val="0"/>
                        </a:spcBef>
                        <a:spcAft>
                          <a:spcPts val="0"/>
                        </a:spcAft>
                        <a:buNone/>
                      </a:pPr>
                      <a:r>
                        <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t>Test</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t>Test</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05450">
                <a:tc>
                  <a:txBody>
                    <a:bodyPr/>
                    <a:lstStyle/>
                    <a:p>
                      <a:pPr indent="0" lvl="0" marL="0" rtl="0" algn="l">
                        <a:spcBef>
                          <a:spcPts val="0"/>
                        </a:spcBef>
                        <a:spcAft>
                          <a:spcPts val="0"/>
                        </a:spcAft>
                        <a:buNone/>
                      </a:pPr>
                      <a:r>
                        <a:rPr lang="en" sz="1500"/>
                        <a:t>Accuracy</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43%</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61%</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05450">
                <a:tc>
                  <a:txBody>
                    <a:bodyPr/>
                    <a:lstStyle/>
                    <a:p>
                      <a:pPr indent="0" lvl="0" marL="0" rtl="0" algn="l">
                        <a:spcBef>
                          <a:spcPts val="0"/>
                        </a:spcBef>
                        <a:spcAft>
                          <a:spcPts val="0"/>
                        </a:spcAft>
                        <a:buNone/>
                      </a:pPr>
                      <a:r>
                        <a:rPr lang="en" sz="1500"/>
                        <a:t>F1 score</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41%</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59%</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05450">
                <a:tc>
                  <a:txBody>
                    <a:bodyPr/>
                    <a:lstStyle/>
                    <a:p>
                      <a:pPr indent="0" lvl="0" marL="0" rtl="0" algn="l">
                        <a:spcBef>
                          <a:spcPts val="0"/>
                        </a:spcBef>
                        <a:spcAft>
                          <a:spcPts val="0"/>
                        </a:spcAft>
                        <a:buNone/>
                      </a:pPr>
                      <a:r>
                        <a:rPr lang="en" sz="1500"/>
                        <a:t>Precision</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40%</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59%</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05450">
                <a:tc>
                  <a:txBody>
                    <a:bodyPr/>
                    <a:lstStyle/>
                    <a:p>
                      <a:pPr indent="0" lvl="0" marL="0" rtl="0" algn="l">
                        <a:spcBef>
                          <a:spcPts val="0"/>
                        </a:spcBef>
                        <a:spcAft>
                          <a:spcPts val="0"/>
                        </a:spcAft>
                        <a:buNone/>
                      </a:pPr>
                      <a:r>
                        <a:rPr lang="en" sz="1500"/>
                        <a:t>Recall</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43%</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500"/>
                        <a:t>61%</a:t>
                      </a:r>
                      <a:endParaRPr sz="15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pic>
        <p:nvPicPr>
          <p:cNvPr id="192" name="Google Shape;192;p27"/>
          <p:cNvPicPr preferRelativeResize="0"/>
          <p:nvPr/>
        </p:nvPicPr>
        <p:blipFill>
          <a:blip r:embed="rId3">
            <a:alphaModFix/>
          </a:blip>
          <a:stretch>
            <a:fillRect/>
          </a:stretch>
        </p:blipFill>
        <p:spPr>
          <a:xfrm>
            <a:off x="5269200" y="1717400"/>
            <a:ext cx="3114675" cy="2676525"/>
          </a:xfrm>
          <a:prstGeom prst="rect">
            <a:avLst/>
          </a:prstGeom>
          <a:noFill/>
          <a:ln>
            <a:noFill/>
          </a:ln>
        </p:spPr>
      </p:pic>
      <p:sp>
        <p:nvSpPr>
          <p:cNvPr id="193" name="Google Shape;193;p27"/>
          <p:cNvSpPr txBox="1"/>
          <p:nvPr/>
        </p:nvSpPr>
        <p:spPr>
          <a:xfrm>
            <a:off x="5442925" y="1082900"/>
            <a:ext cx="31323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Rolling window</a:t>
            </a:r>
            <a:endParaRPr sz="1800">
              <a:solidFill>
                <a:schemeClr val="dk2"/>
              </a:solidFill>
              <a:latin typeface="Roboto"/>
              <a:ea typeface="Roboto"/>
              <a:cs typeface="Roboto"/>
              <a:sym typeface="Roboto"/>
            </a:endParaRPr>
          </a:p>
        </p:txBody>
      </p:sp>
      <p:pic>
        <p:nvPicPr>
          <p:cNvPr id="194" name="Google Shape;194;p27"/>
          <p:cNvPicPr preferRelativeResize="0"/>
          <p:nvPr/>
        </p:nvPicPr>
        <p:blipFill>
          <a:blip r:embed="rId4">
            <a:alphaModFix/>
          </a:blip>
          <a:stretch>
            <a:fillRect/>
          </a:stretch>
        </p:blipFill>
        <p:spPr>
          <a:xfrm>
            <a:off x="1735250" y="1650725"/>
            <a:ext cx="3105150" cy="2809875"/>
          </a:xfrm>
          <a:prstGeom prst="rect">
            <a:avLst/>
          </a:prstGeom>
          <a:noFill/>
          <a:ln>
            <a:noFill/>
          </a:ln>
        </p:spPr>
      </p:pic>
      <p:sp>
        <p:nvSpPr>
          <p:cNvPr id="195" name="Google Shape;195;p27"/>
          <p:cNvSpPr txBox="1"/>
          <p:nvPr/>
        </p:nvSpPr>
        <p:spPr>
          <a:xfrm>
            <a:off x="2136900" y="1148000"/>
            <a:ext cx="31323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Baseline </a:t>
            </a:r>
            <a:endParaRPr sz="1800">
              <a:solidFill>
                <a:schemeClr val="dk2"/>
              </a:solidFill>
              <a:latin typeface="Roboto"/>
              <a:ea typeface="Roboto"/>
              <a:cs typeface="Roboto"/>
              <a:sym typeface="Roboto"/>
            </a:endParaRPr>
          </a:p>
        </p:txBody>
      </p:sp>
      <p:sp>
        <p:nvSpPr>
          <p:cNvPr id="196" name="Google Shape;196;p27"/>
          <p:cNvSpPr txBox="1"/>
          <p:nvPr/>
        </p:nvSpPr>
        <p:spPr>
          <a:xfrm>
            <a:off x="311700" y="1733275"/>
            <a:ext cx="1637400" cy="19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Target: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-1 - decrease  </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0 - hold</a:t>
            </a:r>
            <a:endParaRPr>
              <a:solidFill>
                <a:schemeClr val="dk2"/>
              </a:solidFill>
              <a:latin typeface="Roboto"/>
              <a:ea typeface="Roboto"/>
              <a:cs typeface="Roboto"/>
              <a:sym typeface="Roboto"/>
            </a:endParaRPr>
          </a:p>
          <a:p>
            <a:pPr indent="0" lvl="0" marL="0" rtl="0" algn="l">
              <a:spcBef>
                <a:spcPts val="0"/>
              </a:spcBef>
              <a:spcAft>
                <a:spcPts val="0"/>
              </a:spcAft>
              <a:buNone/>
            </a:pPr>
            <a:r>
              <a:rPr lang="en">
                <a:solidFill>
                  <a:schemeClr val="dk2"/>
                </a:solidFill>
                <a:latin typeface="Roboto"/>
                <a:ea typeface="Roboto"/>
                <a:cs typeface="Roboto"/>
                <a:sym typeface="Roboto"/>
              </a:rPr>
              <a:t>1 - increase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by Quarters</a:t>
            </a:r>
            <a:endParaRPr/>
          </a:p>
        </p:txBody>
      </p:sp>
      <p:graphicFrame>
        <p:nvGraphicFramePr>
          <p:cNvPr id="202" name="Google Shape;202;p28"/>
          <p:cNvGraphicFramePr/>
          <p:nvPr/>
        </p:nvGraphicFramePr>
        <p:xfrm>
          <a:off x="481675" y="1557450"/>
          <a:ext cx="3000000" cy="3000000"/>
        </p:xfrm>
        <a:graphic>
          <a:graphicData uri="http://schemas.openxmlformats.org/drawingml/2006/table">
            <a:tbl>
              <a:tblPr>
                <a:noFill/>
                <a:tableStyleId>{2FBD24F4-4FCB-4AF6-8E98-5B0742DE7490}</a:tableStyleId>
              </a:tblPr>
              <a:tblGrid>
                <a:gridCol w="644525"/>
                <a:gridCol w="1318850"/>
              </a:tblGrid>
              <a:tr h="439025">
                <a:tc>
                  <a:txBody>
                    <a:bodyPr/>
                    <a:lstStyle/>
                    <a:p>
                      <a:pPr indent="0" lvl="0" marL="0" rtl="0" algn="l">
                        <a:lnSpc>
                          <a:spcPct val="115000"/>
                        </a:lnSpc>
                        <a:spcBef>
                          <a:spcPts val="1200"/>
                        </a:spcBef>
                        <a:spcAft>
                          <a:spcPts val="0"/>
                        </a:spcAft>
                        <a:buNone/>
                      </a:pPr>
                      <a:r>
                        <a:rPr lang="en" sz="1600"/>
                        <a:t> </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sz="1600"/>
                        <a:t>Recall</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44525">
                <a:tc>
                  <a:txBody>
                    <a:bodyPr/>
                    <a:lstStyle/>
                    <a:p>
                      <a:pPr indent="0" lvl="0" marL="0" rtl="0" algn="l">
                        <a:lnSpc>
                          <a:spcPct val="115000"/>
                        </a:lnSpc>
                        <a:spcBef>
                          <a:spcPts val="1200"/>
                        </a:spcBef>
                        <a:spcAft>
                          <a:spcPts val="0"/>
                        </a:spcAft>
                        <a:buNone/>
                      </a:pPr>
                      <a:r>
                        <a:rPr b="1" lang="en" sz="1600"/>
                        <a:t>Qtr1</a:t>
                      </a:r>
                      <a:endParaRPr b="1"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0"/>
                        </a:spcAft>
                        <a:buNone/>
                      </a:pPr>
                      <a:r>
                        <a:rPr lang="en" sz="1600"/>
                        <a:t>61%</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39025">
                <a:tc>
                  <a:txBody>
                    <a:bodyPr/>
                    <a:lstStyle/>
                    <a:p>
                      <a:pPr indent="0" lvl="0" marL="0" rtl="0" algn="l">
                        <a:lnSpc>
                          <a:spcPct val="115000"/>
                        </a:lnSpc>
                        <a:spcBef>
                          <a:spcPts val="1200"/>
                        </a:spcBef>
                        <a:spcAft>
                          <a:spcPts val="0"/>
                        </a:spcAft>
                        <a:buNone/>
                      </a:pPr>
                      <a:r>
                        <a:rPr b="1" lang="en" sz="1600"/>
                        <a:t>Qtr2</a:t>
                      </a:r>
                      <a:endParaRPr b="1"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0"/>
                        </a:spcAft>
                        <a:buNone/>
                      </a:pPr>
                      <a:r>
                        <a:rPr lang="en" sz="1600"/>
                        <a:t>60%</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39025">
                <a:tc>
                  <a:txBody>
                    <a:bodyPr/>
                    <a:lstStyle/>
                    <a:p>
                      <a:pPr indent="0" lvl="0" marL="0" rtl="0" algn="l">
                        <a:lnSpc>
                          <a:spcPct val="115000"/>
                        </a:lnSpc>
                        <a:spcBef>
                          <a:spcPts val="1200"/>
                        </a:spcBef>
                        <a:spcAft>
                          <a:spcPts val="0"/>
                        </a:spcAft>
                        <a:buNone/>
                      </a:pPr>
                      <a:r>
                        <a:rPr b="1" lang="en" sz="1600"/>
                        <a:t>Qtr3</a:t>
                      </a:r>
                      <a:endParaRPr b="1"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0"/>
                        </a:spcAft>
                        <a:buNone/>
                      </a:pPr>
                      <a:r>
                        <a:rPr lang="en" sz="1600"/>
                        <a:t>66%</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39025">
                <a:tc>
                  <a:txBody>
                    <a:bodyPr/>
                    <a:lstStyle/>
                    <a:p>
                      <a:pPr indent="0" lvl="0" marL="0" rtl="0" algn="l">
                        <a:lnSpc>
                          <a:spcPct val="115000"/>
                        </a:lnSpc>
                        <a:spcBef>
                          <a:spcPts val="1200"/>
                        </a:spcBef>
                        <a:spcAft>
                          <a:spcPts val="0"/>
                        </a:spcAft>
                        <a:buNone/>
                      </a:pPr>
                      <a:r>
                        <a:rPr b="1" lang="en" sz="1600"/>
                        <a:t>Qtr4</a:t>
                      </a:r>
                      <a:endParaRPr b="1"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r">
                        <a:lnSpc>
                          <a:spcPct val="115000"/>
                        </a:lnSpc>
                        <a:spcBef>
                          <a:spcPts val="1200"/>
                        </a:spcBef>
                        <a:spcAft>
                          <a:spcPts val="0"/>
                        </a:spcAft>
                        <a:buNone/>
                      </a:pPr>
                      <a:r>
                        <a:rPr lang="en" sz="1600"/>
                        <a:t>56%</a:t>
                      </a:r>
                      <a:endParaRPr sz="1600"/>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pic>
        <p:nvPicPr>
          <p:cNvPr id="203" name="Google Shape;203;p28"/>
          <p:cNvPicPr preferRelativeResize="0"/>
          <p:nvPr/>
        </p:nvPicPr>
        <p:blipFill>
          <a:blip r:embed="rId3">
            <a:alphaModFix/>
          </a:blip>
          <a:stretch>
            <a:fillRect/>
          </a:stretch>
        </p:blipFill>
        <p:spPr>
          <a:xfrm>
            <a:off x="3371650" y="2171738"/>
            <a:ext cx="4400550" cy="182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features</a:t>
            </a:r>
            <a:endParaRPr/>
          </a:p>
        </p:txBody>
      </p:sp>
      <p:graphicFrame>
        <p:nvGraphicFramePr>
          <p:cNvPr id="209" name="Google Shape;209;p29"/>
          <p:cNvGraphicFramePr/>
          <p:nvPr/>
        </p:nvGraphicFramePr>
        <p:xfrm>
          <a:off x="362250" y="1070100"/>
          <a:ext cx="3000000" cy="3000000"/>
        </p:xfrm>
        <a:graphic>
          <a:graphicData uri="http://schemas.openxmlformats.org/drawingml/2006/table">
            <a:tbl>
              <a:tblPr>
                <a:noFill/>
                <a:tableStyleId>{2FBD24F4-4FCB-4AF6-8E98-5B0742DE7490}</a:tableStyleId>
              </a:tblPr>
              <a:tblGrid>
                <a:gridCol w="2611725"/>
                <a:gridCol w="726825"/>
              </a:tblGrid>
              <a:tr h="284950">
                <a:tc>
                  <a:txBody>
                    <a:bodyPr/>
                    <a:lstStyle/>
                    <a:p>
                      <a:pPr indent="0" lvl="0" marL="0" rtl="0" algn="l">
                        <a:spcBef>
                          <a:spcPts val="0"/>
                        </a:spcBef>
                        <a:spcAft>
                          <a:spcPts val="0"/>
                        </a:spcAft>
                        <a:buNone/>
                      </a:pPr>
                      <a:r>
                        <a:rPr lang="en" sz="1200"/>
                        <a:t>Rolling Model</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10y_TRY_s1</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0.101</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ISM_PMI</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0.089</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sentiment_score_LM_s3</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0.079</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Housing_starts_s3</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0.078</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PCE_pctchg</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0.063</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Unemp_rate_pctchg_s3</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0.054</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Housing_starts_pctchg</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0.052</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Unemp_rate</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0.048</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325">
                <a:tc>
                  <a:txBody>
                    <a:bodyPr/>
                    <a:lstStyle/>
                    <a:p>
                      <a:pPr indent="0" lvl="0" marL="0" rtl="0" algn="l">
                        <a:spcBef>
                          <a:spcPts val="0"/>
                        </a:spcBef>
                        <a:spcAft>
                          <a:spcPts val="0"/>
                        </a:spcAft>
                        <a:buNone/>
                      </a:pPr>
                      <a:r>
                        <a:rPr lang="en" sz="1200"/>
                        <a:t>Consumer_Sentiment_pctchg_s1</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0.046</a:t>
                      </a:r>
                      <a:endParaRPr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pic>
        <p:nvPicPr>
          <p:cNvPr id="210" name="Google Shape;210;p29"/>
          <p:cNvPicPr preferRelativeResize="0"/>
          <p:nvPr/>
        </p:nvPicPr>
        <p:blipFill>
          <a:blip r:embed="rId3">
            <a:alphaModFix/>
          </a:blip>
          <a:stretch>
            <a:fillRect/>
          </a:stretch>
        </p:blipFill>
        <p:spPr>
          <a:xfrm>
            <a:off x="3853200" y="1170200"/>
            <a:ext cx="5138399" cy="34633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216" name="Google Shape;216;p30"/>
          <p:cNvSpPr txBox="1"/>
          <p:nvPr/>
        </p:nvSpPr>
        <p:spPr>
          <a:xfrm>
            <a:off x="517875" y="1347300"/>
            <a:ext cx="4129200" cy="331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Scrape more textual data</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FOMC minutes</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News reports</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Conferences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Include more economic features like GDP, durable goods report</a:t>
            </a:r>
            <a:endParaRPr sz="1800">
              <a:solidFill>
                <a:schemeClr val="dk2"/>
              </a:solidFill>
              <a:latin typeface="Roboto"/>
              <a:ea typeface="Roboto"/>
              <a:cs typeface="Roboto"/>
              <a:sym typeface="Roboto"/>
            </a:endParaRPr>
          </a:p>
        </p:txBody>
      </p:sp>
      <p:pic>
        <p:nvPicPr>
          <p:cNvPr id="217" name="Google Shape;217;p30"/>
          <p:cNvPicPr preferRelativeResize="0"/>
          <p:nvPr/>
        </p:nvPicPr>
        <p:blipFill rotWithShape="1">
          <a:blip r:embed="rId3">
            <a:alphaModFix/>
          </a:blip>
          <a:srcRect b="-6055" l="0" r="15690" t="0"/>
          <a:stretch/>
        </p:blipFill>
        <p:spPr>
          <a:xfrm>
            <a:off x="4924075" y="1472750"/>
            <a:ext cx="3863725" cy="265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check out the app!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Federal Funds Rate</a:t>
            </a:r>
            <a:endParaRPr/>
          </a:p>
          <a:p>
            <a:pPr indent="0" lvl="0" marL="0" rtl="0" algn="l">
              <a:spcBef>
                <a:spcPts val="0"/>
              </a:spcBef>
              <a:spcAft>
                <a:spcPts val="0"/>
              </a:spcAft>
              <a:buNone/>
            </a:pPr>
            <a:r>
              <a:t/>
            </a:r>
            <a:endParaRPr/>
          </a:p>
        </p:txBody>
      </p:sp>
      <p:sp>
        <p:nvSpPr>
          <p:cNvPr id="92" name="Google Shape;92;p14"/>
          <p:cNvSpPr txBox="1"/>
          <p:nvPr/>
        </p:nvSpPr>
        <p:spPr>
          <a:xfrm>
            <a:off x="231600" y="1124775"/>
            <a:ext cx="5508300" cy="3710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40C28"/>
              </a:buClr>
              <a:buSzPts val="1400"/>
              <a:buFont typeface="Roboto"/>
              <a:buChar char="-"/>
            </a:pPr>
            <a:r>
              <a:rPr lang="en" sz="1500">
                <a:solidFill>
                  <a:srgbClr val="040C28"/>
                </a:solidFill>
                <a:latin typeface="Roboto"/>
                <a:ea typeface="Roboto"/>
                <a:cs typeface="Roboto"/>
                <a:sym typeface="Roboto"/>
              </a:rPr>
              <a:t>Target interest rate range set by the Federal Open Market Committee (FOMC)</a:t>
            </a:r>
            <a:endParaRPr sz="1500">
              <a:solidFill>
                <a:srgbClr val="040C28"/>
              </a:solidFill>
              <a:latin typeface="Roboto"/>
              <a:ea typeface="Roboto"/>
              <a:cs typeface="Roboto"/>
              <a:sym typeface="Roboto"/>
            </a:endParaRPr>
          </a:p>
          <a:p>
            <a:pPr indent="-317500" lvl="0" marL="457200" rtl="0" algn="l">
              <a:lnSpc>
                <a:spcPct val="115000"/>
              </a:lnSpc>
              <a:spcBef>
                <a:spcPts val="0"/>
              </a:spcBef>
              <a:spcAft>
                <a:spcPts val="0"/>
              </a:spcAft>
              <a:buClr>
                <a:srgbClr val="040C28"/>
              </a:buClr>
              <a:buSzPts val="1400"/>
              <a:buFont typeface="Roboto"/>
              <a:buChar char="-"/>
            </a:pPr>
            <a:r>
              <a:rPr lang="en" sz="1500">
                <a:solidFill>
                  <a:srgbClr val="040C28"/>
                </a:solidFill>
                <a:latin typeface="Roboto"/>
                <a:ea typeface="Roboto"/>
                <a:cs typeface="Roboto"/>
                <a:sym typeface="Roboto"/>
              </a:rPr>
              <a:t>Set eight times a year </a:t>
            </a:r>
            <a:endParaRPr sz="1500">
              <a:solidFill>
                <a:srgbClr val="040C28"/>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500">
                <a:solidFill>
                  <a:srgbClr val="040C28"/>
                </a:solidFill>
                <a:latin typeface="Roboto"/>
                <a:ea typeface="Roboto"/>
                <a:cs typeface="Roboto"/>
                <a:sym typeface="Roboto"/>
              </a:rPr>
              <a:t>12 FOMC members vote on the rate decision</a:t>
            </a:r>
            <a:endParaRPr sz="1500">
              <a:solidFill>
                <a:srgbClr val="040C28"/>
              </a:solidFill>
              <a:latin typeface="Roboto"/>
              <a:ea typeface="Roboto"/>
              <a:cs typeface="Roboto"/>
              <a:sym typeface="Roboto"/>
            </a:endParaRPr>
          </a:p>
          <a:p>
            <a:pPr indent="0" lvl="0" marL="0" rtl="0" algn="l">
              <a:spcBef>
                <a:spcPts val="0"/>
              </a:spcBef>
              <a:spcAft>
                <a:spcPts val="0"/>
              </a:spcAft>
              <a:buNone/>
            </a:pPr>
            <a:r>
              <a:t/>
            </a:r>
            <a:endParaRPr sz="1500">
              <a:solidFill>
                <a:srgbClr val="040C28"/>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500">
                <a:solidFill>
                  <a:srgbClr val="040C28"/>
                </a:solidFill>
                <a:latin typeface="Roboto"/>
                <a:ea typeface="Roboto"/>
                <a:cs typeface="Roboto"/>
                <a:sym typeface="Roboto"/>
              </a:rPr>
              <a:t>Influenced by economic indicators, such as the core inflation rate and the durable goods orders report, and job reports </a:t>
            </a:r>
            <a:endParaRPr sz="1500">
              <a:solidFill>
                <a:srgbClr val="040C28"/>
              </a:solidFill>
              <a:latin typeface="Roboto"/>
              <a:ea typeface="Roboto"/>
              <a:cs typeface="Roboto"/>
              <a:sym typeface="Roboto"/>
            </a:endParaRPr>
          </a:p>
          <a:p>
            <a:pPr indent="0" lvl="0" marL="457200" rtl="0" algn="l">
              <a:spcBef>
                <a:spcPts val="0"/>
              </a:spcBef>
              <a:spcAft>
                <a:spcPts val="0"/>
              </a:spcAft>
              <a:buNone/>
            </a:pPr>
            <a:r>
              <a:t/>
            </a:r>
            <a:endParaRPr sz="1500">
              <a:solidFill>
                <a:srgbClr val="040C28"/>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500">
                <a:solidFill>
                  <a:srgbClr val="040C28"/>
                </a:solidFill>
                <a:latin typeface="Roboto"/>
                <a:ea typeface="Roboto"/>
                <a:cs typeface="Roboto"/>
                <a:sym typeface="Roboto"/>
              </a:rPr>
              <a:t>There was a series of 11 consecutive rate hikes, 4 of which were this year</a:t>
            </a:r>
            <a:endParaRPr sz="1500">
              <a:solidFill>
                <a:srgbClr val="040C28"/>
              </a:solidFill>
              <a:latin typeface="Roboto"/>
              <a:ea typeface="Roboto"/>
              <a:cs typeface="Roboto"/>
              <a:sym typeface="Roboto"/>
            </a:endParaRPr>
          </a:p>
          <a:p>
            <a:pPr indent="0" lvl="0" marL="457200" rtl="0" algn="l">
              <a:spcBef>
                <a:spcPts val="0"/>
              </a:spcBef>
              <a:spcAft>
                <a:spcPts val="0"/>
              </a:spcAft>
              <a:buNone/>
            </a:pPr>
            <a:r>
              <a:t/>
            </a:r>
            <a:endParaRPr sz="1500">
              <a:solidFill>
                <a:srgbClr val="040C28"/>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500">
                <a:solidFill>
                  <a:srgbClr val="040C28"/>
                </a:solidFill>
                <a:latin typeface="Roboto"/>
                <a:ea typeface="Roboto"/>
                <a:cs typeface="Roboto"/>
                <a:sym typeface="Roboto"/>
              </a:rPr>
              <a:t>Last 2 decisions were to hold rates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sz="1500">
                <a:solidFill>
                  <a:srgbClr val="040C28"/>
                </a:solidFill>
                <a:latin typeface="Roboto"/>
                <a:ea typeface="Roboto"/>
                <a:cs typeface="Roboto"/>
                <a:sym typeface="Roboto"/>
              </a:rPr>
              <a:t>Current rate is at 5.25-5.5%</a:t>
            </a:r>
            <a:endParaRPr>
              <a:solidFill>
                <a:schemeClr val="dk2"/>
              </a:solidFill>
              <a:latin typeface="Roboto"/>
              <a:ea typeface="Roboto"/>
              <a:cs typeface="Roboto"/>
              <a:sym typeface="Roboto"/>
            </a:endParaRPr>
          </a:p>
        </p:txBody>
      </p:sp>
      <p:pic>
        <p:nvPicPr>
          <p:cNvPr id="93" name="Google Shape;93;p14"/>
          <p:cNvPicPr preferRelativeResize="0"/>
          <p:nvPr/>
        </p:nvPicPr>
        <p:blipFill>
          <a:blip r:embed="rId3">
            <a:alphaModFix/>
          </a:blip>
          <a:stretch>
            <a:fillRect/>
          </a:stretch>
        </p:blipFill>
        <p:spPr>
          <a:xfrm>
            <a:off x="5832300" y="1258975"/>
            <a:ext cx="3099300" cy="32229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Federal Funds Rate</a:t>
            </a:r>
            <a:endParaRPr/>
          </a:p>
        </p:txBody>
      </p:sp>
      <p:grpSp>
        <p:nvGrpSpPr>
          <p:cNvPr id="233" name="Google Shape;233;p33"/>
          <p:cNvGrpSpPr/>
          <p:nvPr/>
        </p:nvGrpSpPr>
        <p:grpSpPr>
          <a:xfrm>
            <a:off x="431925" y="1304875"/>
            <a:ext cx="2628925" cy="3416400"/>
            <a:chOff x="431925" y="1304875"/>
            <a:chExt cx="2628925" cy="3416400"/>
          </a:xfrm>
        </p:grpSpPr>
        <p:sp>
          <p:nvSpPr>
            <p:cNvPr id="234" name="Google Shape;234;p33"/>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3"/>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What?</a:t>
            </a:r>
            <a:endParaRPr>
              <a:solidFill>
                <a:schemeClr val="lt1"/>
              </a:solidFill>
            </a:endParaRPr>
          </a:p>
        </p:txBody>
      </p:sp>
      <p:sp>
        <p:nvSpPr>
          <p:cNvPr id="237" name="Google Shape;237;p33"/>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40C28"/>
              </a:buClr>
              <a:buSzPts val="1500"/>
              <a:buChar char="-"/>
            </a:pPr>
            <a:r>
              <a:rPr lang="en" sz="1500">
                <a:solidFill>
                  <a:srgbClr val="040C28"/>
                </a:solidFill>
              </a:rPr>
              <a:t>target interest rate range set by the Federal Open Market Committee (FOMC)</a:t>
            </a:r>
            <a:endParaRPr sz="1500">
              <a:solidFill>
                <a:srgbClr val="040C28"/>
              </a:solidFill>
            </a:endParaRPr>
          </a:p>
          <a:p>
            <a:pPr indent="-342900" lvl="0" marL="457200" rtl="0" algn="l">
              <a:lnSpc>
                <a:spcPct val="100000"/>
              </a:lnSpc>
              <a:spcBef>
                <a:spcPts val="0"/>
              </a:spcBef>
              <a:spcAft>
                <a:spcPts val="0"/>
              </a:spcAft>
              <a:buClr>
                <a:schemeClr val="dk2"/>
              </a:buClr>
              <a:buSzPts val="1800"/>
              <a:buFont typeface="Roboto"/>
              <a:buChar char="-"/>
            </a:pPr>
            <a:r>
              <a:rPr lang="en" sz="1500">
                <a:solidFill>
                  <a:srgbClr val="040C28"/>
                </a:solidFill>
              </a:rPr>
              <a:t>Current rate is at 5.25-5.5%</a:t>
            </a:r>
            <a:endParaRPr sz="1500">
              <a:solidFill>
                <a:srgbClr val="040C28"/>
              </a:solidFill>
            </a:endParaRPr>
          </a:p>
        </p:txBody>
      </p:sp>
      <p:grpSp>
        <p:nvGrpSpPr>
          <p:cNvPr id="238" name="Google Shape;238;p33"/>
          <p:cNvGrpSpPr/>
          <p:nvPr/>
        </p:nvGrpSpPr>
        <p:grpSpPr>
          <a:xfrm>
            <a:off x="3320450" y="1304875"/>
            <a:ext cx="2632500" cy="3416400"/>
            <a:chOff x="3320450" y="1304875"/>
            <a:chExt cx="2632500" cy="3416400"/>
          </a:xfrm>
        </p:grpSpPr>
        <p:sp>
          <p:nvSpPr>
            <p:cNvPr id="239" name="Google Shape;239;p33"/>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3"/>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When?</a:t>
            </a:r>
            <a:endParaRPr>
              <a:solidFill>
                <a:schemeClr val="lt1"/>
              </a:solidFill>
            </a:endParaRPr>
          </a:p>
        </p:txBody>
      </p:sp>
      <p:sp>
        <p:nvSpPr>
          <p:cNvPr id="242" name="Google Shape;242;p33"/>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solidFill>
                  <a:srgbClr val="202124"/>
                </a:solidFill>
                <a:highlight>
                  <a:srgbClr val="FFFFFF"/>
                </a:highlight>
              </a:rPr>
              <a:t>The Federal Open Market Committee (FOMC) meets </a:t>
            </a:r>
            <a:r>
              <a:rPr lang="en" sz="1500">
                <a:solidFill>
                  <a:srgbClr val="040C28"/>
                </a:solidFill>
              </a:rPr>
              <a:t>eight times a year</a:t>
            </a:r>
            <a:r>
              <a:rPr lang="en" sz="1500">
                <a:solidFill>
                  <a:srgbClr val="202124"/>
                </a:solidFill>
                <a:highlight>
                  <a:srgbClr val="FFFFFF"/>
                </a:highlight>
              </a:rPr>
              <a:t> to determine the federal funds target rate.</a:t>
            </a:r>
            <a:endParaRPr sz="1600"/>
          </a:p>
        </p:txBody>
      </p:sp>
      <p:grpSp>
        <p:nvGrpSpPr>
          <p:cNvPr id="243" name="Google Shape;243;p33"/>
          <p:cNvGrpSpPr/>
          <p:nvPr/>
        </p:nvGrpSpPr>
        <p:grpSpPr>
          <a:xfrm>
            <a:off x="6212550" y="1304875"/>
            <a:ext cx="2632500" cy="3416400"/>
            <a:chOff x="6212550" y="1304875"/>
            <a:chExt cx="2632500" cy="3416400"/>
          </a:xfrm>
        </p:grpSpPr>
        <p:sp>
          <p:nvSpPr>
            <p:cNvPr id="244" name="Google Shape;244;p33"/>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3"/>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Why?</a:t>
            </a:r>
            <a:endParaRPr>
              <a:solidFill>
                <a:schemeClr val="lt1"/>
              </a:solidFill>
            </a:endParaRPr>
          </a:p>
        </p:txBody>
      </p:sp>
      <p:sp>
        <p:nvSpPr>
          <p:cNvPr id="247" name="Google Shape;247;p33"/>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It sets all other rates such as loans rates, credit card rates, and mortgages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Federal Funds Rate</a:t>
            </a:r>
            <a:endParaRPr/>
          </a:p>
        </p:txBody>
      </p:sp>
      <p:pic>
        <p:nvPicPr>
          <p:cNvPr id="253" name="Google Shape;253;p34"/>
          <p:cNvPicPr preferRelativeResize="0"/>
          <p:nvPr/>
        </p:nvPicPr>
        <p:blipFill>
          <a:blip r:embed="rId3">
            <a:alphaModFix/>
          </a:blip>
          <a:stretch>
            <a:fillRect/>
          </a:stretch>
        </p:blipFill>
        <p:spPr>
          <a:xfrm>
            <a:off x="3174177" y="1294225"/>
            <a:ext cx="5875551" cy="2913100"/>
          </a:xfrm>
          <a:prstGeom prst="rect">
            <a:avLst/>
          </a:prstGeom>
          <a:noFill/>
          <a:ln>
            <a:noFill/>
          </a:ln>
        </p:spPr>
      </p:pic>
      <p:sp>
        <p:nvSpPr>
          <p:cNvPr id="254" name="Google Shape;254;p34"/>
          <p:cNvSpPr txBox="1"/>
          <p:nvPr/>
        </p:nvSpPr>
        <p:spPr>
          <a:xfrm>
            <a:off x="87075" y="1393350"/>
            <a:ext cx="3000000" cy="3297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040C28"/>
              </a:buClr>
              <a:buSzPts val="1500"/>
              <a:buFont typeface="Roboto"/>
              <a:buChar char="-"/>
            </a:pPr>
            <a:r>
              <a:rPr lang="en" sz="1500">
                <a:solidFill>
                  <a:srgbClr val="040C28"/>
                </a:solidFill>
                <a:latin typeface="Roboto"/>
                <a:ea typeface="Roboto"/>
                <a:cs typeface="Roboto"/>
                <a:sym typeface="Roboto"/>
              </a:rPr>
              <a:t>T</a:t>
            </a:r>
            <a:r>
              <a:rPr lang="en" sz="1500">
                <a:solidFill>
                  <a:srgbClr val="040C28"/>
                </a:solidFill>
                <a:latin typeface="Roboto"/>
                <a:ea typeface="Roboto"/>
                <a:cs typeface="Roboto"/>
                <a:sym typeface="Roboto"/>
              </a:rPr>
              <a:t>arget interest rate range set by the Federal Open Market Committee (FOMC)</a:t>
            </a:r>
            <a:endParaRPr sz="1500">
              <a:solidFill>
                <a:srgbClr val="040C28"/>
              </a:solidFill>
              <a:latin typeface="Roboto"/>
              <a:ea typeface="Roboto"/>
              <a:cs typeface="Roboto"/>
              <a:sym typeface="Roboto"/>
            </a:endParaRPr>
          </a:p>
          <a:p>
            <a:pPr indent="-323850" lvl="0" marL="457200" rtl="0" algn="l">
              <a:lnSpc>
                <a:spcPct val="115000"/>
              </a:lnSpc>
              <a:spcBef>
                <a:spcPts val="0"/>
              </a:spcBef>
              <a:spcAft>
                <a:spcPts val="0"/>
              </a:spcAft>
              <a:buClr>
                <a:srgbClr val="040C28"/>
              </a:buClr>
              <a:buSzPts val="1500"/>
              <a:buFont typeface="Roboto"/>
              <a:buChar char="-"/>
            </a:pPr>
            <a:r>
              <a:rPr lang="en" sz="1500">
                <a:solidFill>
                  <a:srgbClr val="040C28"/>
                </a:solidFill>
                <a:latin typeface="Roboto"/>
                <a:ea typeface="Roboto"/>
                <a:cs typeface="Roboto"/>
                <a:sym typeface="Roboto"/>
              </a:rPr>
              <a:t>Set </a:t>
            </a:r>
            <a:r>
              <a:rPr lang="en" sz="1500">
                <a:solidFill>
                  <a:srgbClr val="040C28"/>
                </a:solidFill>
                <a:latin typeface="Roboto"/>
                <a:ea typeface="Roboto"/>
                <a:cs typeface="Roboto"/>
                <a:sym typeface="Roboto"/>
              </a:rPr>
              <a:t>eight times a year</a:t>
            </a:r>
            <a:r>
              <a:rPr lang="en" sz="1500">
                <a:solidFill>
                  <a:srgbClr val="202124"/>
                </a:solidFill>
                <a:highlight>
                  <a:schemeClr val="lt1"/>
                </a:highlight>
                <a:latin typeface="Roboto"/>
                <a:ea typeface="Roboto"/>
                <a:cs typeface="Roboto"/>
                <a:sym typeface="Roboto"/>
              </a:rPr>
              <a:t> </a:t>
            </a:r>
            <a:endParaRPr sz="1500">
              <a:solidFill>
                <a:srgbClr val="202124"/>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202124"/>
              </a:buClr>
              <a:buSzPts val="1500"/>
              <a:buFont typeface="Roboto"/>
              <a:buChar char="-"/>
            </a:pPr>
            <a:r>
              <a:rPr lang="en" sz="1600">
                <a:solidFill>
                  <a:schemeClr val="dk2"/>
                </a:solidFill>
                <a:latin typeface="Roboto"/>
                <a:ea typeface="Roboto"/>
                <a:cs typeface="Roboto"/>
                <a:sym typeface="Roboto"/>
              </a:rPr>
              <a:t>It sets all other rates such as loans rates, credit card rates, and mortgages </a:t>
            </a:r>
            <a:endParaRPr sz="1500">
              <a:solidFill>
                <a:srgbClr val="202124"/>
              </a:solidFill>
              <a:highlight>
                <a:schemeClr val="lt1"/>
              </a:highlight>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500">
                <a:solidFill>
                  <a:srgbClr val="040C28"/>
                </a:solidFill>
                <a:latin typeface="Roboto"/>
                <a:ea typeface="Roboto"/>
                <a:cs typeface="Roboto"/>
                <a:sym typeface="Roboto"/>
              </a:rPr>
              <a:t>Current rate is at 5.25-5.5%</a:t>
            </a:r>
            <a:endParaRPr sz="1500">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500">
              <a:solidFill>
                <a:srgbClr val="040C28"/>
              </a:solidFill>
              <a:latin typeface="Roboto"/>
              <a:ea typeface="Roboto"/>
              <a:cs typeface="Roboto"/>
              <a:sym typeface="Roboto"/>
            </a:endParaRPr>
          </a:p>
          <a:p>
            <a:pPr indent="0" lvl="0" marL="0" rtl="0" algn="l">
              <a:spcBef>
                <a:spcPts val="0"/>
              </a:spcBef>
              <a:spcAft>
                <a:spcPts val="0"/>
              </a:spcAft>
              <a:buNone/>
            </a:pPr>
            <a:r>
              <a:t/>
            </a:r>
            <a:endParaRPr sz="1500">
              <a:solidFill>
                <a:srgbClr val="040C28"/>
              </a:solidFill>
              <a:latin typeface="Roboto"/>
              <a:ea typeface="Roboto"/>
              <a:cs typeface="Roboto"/>
              <a:sym typeface="Roboto"/>
            </a:endParaRPr>
          </a:p>
          <a:p>
            <a:pPr indent="0" lvl="0" marL="0" rtl="0" algn="l">
              <a:spcBef>
                <a:spcPts val="0"/>
              </a:spcBef>
              <a:spcAft>
                <a:spcPts val="0"/>
              </a:spcAft>
              <a:buNone/>
            </a:pPr>
            <a:r>
              <a:t/>
            </a:r>
            <a:endParaRPr sz="1500">
              <a:solidFill>
                <a:srgbClr val="040C28"/>
              </a:solidFill>
              <a:latin typeface="Roboto"/>
              <a:ea typeface="Roboto"/>
              <a:cs typeface="Roboto"/>
              <a:sym typeface="Roboto"/>
            </a:endParaRPr>
          </a:p>
          <a:p>
            <a:pPr indent="0" lvl="0" marL="0" rtl="0" algn="l">
              <a:spcBef>
                <a:spcPts val="0"/>
              </a:spcBef>
              <a:spcAft>
                <a:spcPts val="0"/>
              </a:spcAft>
              <a:buNone/>
            </a:pPr>
            <a:r>
              <a:t/>
            </a:r>
            <a:endParaRPr sz="1500">
              <a:solidFill>
                <a:srgbClr val="040C28"/>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60" name="Google Shape;260;p35"/>
          <p:cNvPicPr preferRelativeResize="0"/>
          <p:nvPr/>
        </p:nvPicPr>
        <p:blipFill>
          <a:blip r:embed="rId3">
            <a:alphaModFix/>
          </a:blip>
          <a:stretch>
            <a:fillRect/>
          </a:stretch>
        </p:blipFill>
        <p:spPr>
          <a:xfrm>
            <a:off x="617875" y="1017800"/>
            <a:ext cx="3954120" cy="3820900"/>
          </a:xfrm>
          <a:prstGeom prst="rect">
            <a:avLst/>
          </a:prstGeom>
          <a:noFill/>
          <a:ln>
            <a:noFill/>
          </a:ln>
        </p:spPr>
      </p:pic>
      <p:sp>
        <p:nvSpPr>
          <p:cNvPr id="261" name="Google Shape;261;p35"/>
          <p:cNvSpPr txBox="1"/>
          <p:nvPr/>
        </p:nvSpPr>
        <p:spPr>
          <a:xfrm>
            <a:off x="5236925" y="1080225"/>
            <a:ext cx="3915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Pair plot a</a:t>
            </a:r>
            <a:r>
              <a:rPr lang="en" sz="1800">
                <a:solidFill>
                  <a:schemeClr val="dk2"/>
                </a:solidFill>
                <a:latin typeface="Roboto"/>
                <a:ea typeface="Roboto"/>
                <a:cs typeface="Roboto"/>
                <a:sym typeface="Roboto"/>
              </a:rPr>
              <a:t>fter removing the extreme value of Unemp_rate_pctchg_s1</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Data points </a:t>
            </a:r>
            <a:r>
              <a:rPr lang="en" sz="1800">
                <a:solidFill>
                  <a:schemeClr val="dk2"/>
                </a:solidFill>
                <a:latin typeface="Roboto"/>
                <a:ea typeface="Roboto"/>
                <a:cs typeface="Roboto"/>
                <a:sym typeface="Roboto"/>
              </a:rPr>
              <a:t>classified</a:t>
            </a:r>
            <a:r>
              <a:rPr lang="en" sz="1800">
                <a:solidFill>
                  <a:schemeClr val="dk2"/>
                </a:solidFill>
                <a:latin typeface="Roboto"/>
                <a:ea typeface="Roboto"/>
                <a:cs typeface="Roboto"/>
                <a:sym typeface="Roboto"/>
              </a:rPr>
              <a:t> by quarter of the year</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Approximately normally distributed</a:t>
            </a:r>
            <a:endParaRPr sz="1800">
              <a:solidFill>
                <a:schemeClr val="dk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67" name="Google Shape;267;p36"/>
          <p:cNvPicPr preferRelativeResize="0"/>
          <p:nvPr/>
        </p:nvPicPr>
        <p:blipFill>
          <a:blip r:embed="rId3">
            <a:alphaModFix/>
          </a:blip>
          <a:stretch>
            <a:fillRect/>
          </a:stretch>
        </p:blipFill>
        <p:spPr>
          <a:xfrm>
            <a:off x="401250" y="1142100"/>
            <a:ext cx="5593349" cy="3820902"/>
          </a:xfrm>
          <a:prstGeom prst="rect">
            <a:avLst/>
          </a:prstGeom>
          <a:noFill/>
          <a:ln>
            <a:noFill/>
          </a:ln>
        </p:spPr>
      </p:pic>
      <p:sp>
        <p:nvSpPr>
          <p:cNvPr id="268" name="Google Shape;268;p36"/>
          <p:cNvSpPr txBox="1"/>
          <p:nvPr/>
        </p:nvSpPr>
        <p:spPr>
          <a:xfrm>
            <a:off x="6359575" y="1017225"/>
            <a:ext cx="2428500" cy="28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Normally distributed data points</a:t>
            </a:r>
            <a:endParaRPr sz="18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74" name="Google Shape;274;p37"/>
          <p:cNvPicPr preferRelativeResize="0"/>
          <p:nvPr/>
        </p:nvPicPr>
        <p:blipFill>
          <a:blip r:embed="rId3">
            <a:alphaModFix/>
          </a:blip>
          <a:stretch>
            <a:fillRect/>
          </a:stretch>
        </p:blipFill>
        <p:spPr>
          <a:xfrm>
            <a:off x="631150" y="1017800"/>
            <a:ext cx="4010870" cy="3820902"/>
          </a:xfrm>
          <a:prstGeom prst="rect">
            <a:avLst/>
          </a:prstGeom>
          <a:noFill/>
          <a:ln>
            <a:noFill/>
          </a:ln>
        </p:spPr>
      </p:pic>
      <p:sp>
        <p:nvSpPr>
          <p:cNvPr id="275" name="Google Shape;275;p37"/>
          <p:cNvSpPr txBox="1"/>
          <p:nvPr/>
        </p:nvSpPr>
        <p:spPr>
          <a:xfrm>
            <a:off x="5236925" y="1080225"/>
            <a:ext cx="39159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Pair plot after removing the extreme value of Unemp_rate_pctchg_s1</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Data points classified by quarter of the year</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Approximately normally distributed</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‘Increase’ 48.7%, ‘decrease’ 33.3%, hold ‘18%’</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Imbalanced categories</a:t>
            </a:r>
            <a:endParaRPr sz="18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Sentiment</a:t>
            </a:r>
            <a:endParaRPr/>
          </a:p>
        </p:txBody>
      </p:sp>
      <p:pic>
        <p:nvPicPr>
          <p:cNvPr id="281" name="Google Shape;281;p38"/>
          <p:cNvPicPr preferRelativeResize="0"/>
          <p:nvPr/>
        </p:nvPicPr>
        <p:blipFill>
          <a:blip r:embed="rId3">
            <a:alphaModFix/>
          </a:blip>
          <a:stretch>
            <a:fillRect/>
          </a:stretch>
        </p:blipFill>
        <p:spPr>
          <a:xfrm>
            <a:off x="620850" y="1141525"/>
            <a:ext cx="7781434" cy="382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00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sz="1800"/>
          </a:p>
        </p:txBody>
      </p:sp>
      <p:sp>
        <p:nvSpPr>
          <p:cNvPr id="287" name="Google Shape;287;p39"/>
          <p:cNvSpPr txBox="1"/>
          <p:nvPr/>
        </p:nvSpPr>
        <p:spPr>
          <a:xfrm>
            <a:off x="4410900" y="1255700"/>
            <a:ext cx="4669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 </a:t>
            </a:r>
            <a:r>
              <a:rPr lang="en" sz="1800">
                <a:solidFill>
                  <a:schemeClr val="dk2"/>
                </a:solidFill>
                <a:latin typeface="Roboto"/>
                <a:ea typeface="Roboto"/>
                <a:cs typeface="Roboto"/>
                <a:sym typeface="Roboto"/>
              </a:rPr>
              <a:t>PCE_pctchg_s1 is positively correlated with CPI_pctchg_s1 at 0.44</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Target_category positively correlated to </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PCE_pctchg_s1,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Consumer_Sentiment_pctchg_s1,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 CPI_pctchg_s1, </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10y_try_pctchg_s1</a:t>
            </a:r>
            <a:endParaRPr sz="1800">
              <a:solidFill>
                <a:schemeClr val="dk2"/>
              </a:solidFill>
              <a:latin typeface="Roboto"/>
              <a:ea typeface="Roboto"/>
              <a:cs typeface="Roboto"/>
              <a:sym typeface="Roboto"/>
            </a:endParaRPr>
          </a:p>
        </p:txBody>
      </p:sp>
      <p:pic>
        <p:nvPicPr>
          <p:cNvPr id="288" name="Google Shape;288;p39"/>
          <p:cNvPicPr preferRelativeResize="0"/>
          <p:nvPr/>
        </p:nvPicPr>
        <p:blipFill>
          <a:blip r:embed="rId3">
            <a:alphaModFix/>
          </a:blip>
          <a:stretch>
            <a:fillRect/>
          </a:stretch>
        </p:blipFill>
        <p:spPr>
          <a:xfrm>
            <a:off x="311700" y="1170200"/>
            <a:ext cx="4419970" cy="3820899"/>
          </a:xfrm>
          <a:prstGeom prst="rect">
            <a:avLst/>
          </a:prstGeom>
          <a:noFill/>
          <a:ln>
            <a:noFill/>
          </a:ln>
        </p:spPr>
      </p:pic>
      <p:sp>
        <p:nvSpPr>
          <p:cNvPr id="289" name="Google Shape;289;p39"/>
          <p:cNvSpPr/>
          <p:nvPr/>
        </p:nvSpPr>
        <p:spPr>
          <a:xfrm>
            <a:off x="1566850" y="2460550"/>
            <a:ext cx="306000" cy="8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0" name="Google Shape;290;p39"/>
          <p:cNvSpPr/>
          <p:nvPr/>
        </p:nvSpPr>
        <p:spPr>
          <a:xfrm rot="-5400000">
            <a:off x="1369875" y="3037600"/>
            <a:ext cx="1240200" cy="8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1" name="Google Shape;291;p39"/>
          <p:cNvSpPr/>
          <p:nvPr/>
        </p:nvSpPr>
        <p:spPr>
          <a:xfrm flipH="1">
            <a:off x="1630150" y="1557650"/>
            <a:ext cx="242700" cy="22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2" name="Google Shape;292;p39"/>
          <p:cNvSpPr/>
          <p:nvPr/>
        </p:nvSpPr>
        <p:spPr>
          <a:xfrm flipH="1">
            <a:off x="1630150" y="1786250"/>
            <a:ext cx="242700" cy="22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3" name="Google Shape;293;p39"/>
          <p:cNvSpPr/>
          <p:nvPr/>
        </p:nvSpPr>
        <p:spPr>
          <a:xfrm flipH="1">
            <a:off x="1630150" y="3462650"/>
            <a:ext cx="242700" cy="22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4" name="Google Shape;294;p39"/>
          <p:cNvSpPr/>
          <p:nvPr/>
        </p:nvSpPr>
        <p:spPr>
          <a:xfrm flipH="1">
            <a:off x="1630150" y="2243450"/>
            <a:ext cx="242700" cy="22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 PCA</a:t>
            </a:r>
            <a:endParaRPr/>
          </a:p>
        </p:txBody>
      </p:sp>
      <p:sp>
        <p:nvSpPr>
          <p:cNvPr id="300" name="Google Shape;300;p40"/>
          <p:cNvSpPr txBox="1"/>
          <p:nvPr/>
        </p:nvSpPr>
        <p:spPr>
          <a:xfrm>
            <a:off x="5081400" y="1192425"/>
            <a:ext cx="3884100" cy="408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highlight>
                  <a:srgbClr val="FFFFFF"/>
                </a:highlight>
                <a:latin typeface="Roboto"/>
                <a:ea typeface="Roboto"/>
                <a:cs typeface="Roboto"/>
                <a:sym typeface="Roboto"/>
              </a:rPr>
              <a:t>To</a:t>
            </a:r>
            <a:r>
              <a:rPr lang="en" sz="1800">
                <a:solidFill>
                  <a:schemeClr val="dk2"/>
                </a:solidFill>
                <a:highlight>
                  <a:srgbClr val="FFFFFF"/>
                </a:highlight>
                <a:latin typeface="Roboto"/>
                <a:ea typeface="Roboto"/>
                <a:cs typeface="Roboto"/>
                <a:sym typeface="Roboto"/>
              </a:rPr>
              <a:t>p features for PC1:</a:t>
            </a:r>
            <a:endParaRPr sz="1800">
              <a:solidFill>
                <a:schemeClr val="dk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'sentiment_score_LM_s1' = 0.81</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'Sentiment_s1' = 0.15</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'sentiment_score_LM_pctchg_s1' = 0.04</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'Unemp_rate_pctchg_s1' = 0.0025</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'10y_try_pctchg_s1' = 0.0013 'Housing_starts_pctchg_s1' = 0.001</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'Supply_NewHouse_pctchg_s1', 'SPX_pctchg_s1',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'ISM PMI_pctchg_s1',</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'CPI_pctchg_s1', 'Consumer_Sentiment_pctchg_s1', 'PCE_pctchg_s1'</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highlight>
                <a:srgbClr val="FFFFFF"/>
              </a:highlight>
              <a:latin typeface="Roboto"/>
              <a:ea typeface="Roboto"/>
              <a:cs typeface="Roboto"/>
              <a:sym typeface="Roboto"/>
            </a:endParaRPr>
          </a:p>
        </p:txBody>
      </p:sp>
      <p:pic>
        <p:nvPicPr>
          <p:cNvPr id="301" name="Google Shape;301;p40"/>
          <p:cNvPicPr preferRelativeResize="0"/>
          <p:nvPr/>
        </p:nvPicPr>
        <p:blipFill>
          <a:blip r:embed="rId3">
            <a:alphaModFix/>
          </a:blip>
          <a:stretch>
            <a:fillRect/>
          </a:stretch>
        </p:blipFill>
        <p:spPr>
          <a:xfrm>
            <a:off x="466725" y="1359225"/>
            <a:ext cx="4194975" cy="276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 </a:t>
            </a:r>
            <a:endParaRPr/>
          </a:p>
        </p:txBody>
      </p:sp>
      <p:pic>
        <p:nvPicPr>
          <p:cNvPr id="99" name="Google Shape;99;p15"/>
          <p:cNvPicPr preferRelativeResize="0"/>
          <p:nvPr/>
        </p:nvPicPr>
        <p:blipFill>
          <a:blip r:embed="rId3">
            <a:alphaModFix/>
          </a:blip>
          <a:stretch>
            <a:fillRect/>
          </a:stretch>
        </p:blipFill>
        <p:spPr>
          <a:xfrm>
            <a:off x="5313622" y="410000"/>
            <a:ext cx="3518675" cy="1917450"/>
          </a:xfrm>
          <a:prstGeom prst="rect">
            <a:avLst/>
          </a:prstGeom>
          <a:noFill/>
          <a:ln>
            <a:noFill/>
          </a:ln>
        </p:spPr>
      </p:pic>
      <p:pic>
        <p:nvPicPr>
          <p:cNvPr id="100" name="Google Shape;100;p15"/>
          <p:cNvPicPr preferRelativeResize="0"/>
          <p:nvPr/>
        </p:nvPicPr>
        <p:blipFill>
          <a:blip r:embed="rId4">
            <a:alphaModFix/>
          </a:blip>
          <a:stretch>
            <a:fillRect/>
          </a:stretch>
        </p:blipFill>
        <p:spPr>
          <a:xfrm>
            <a:off x="4989823" y="2571750"/>
            <a:ext cx="4006252" cy="607800"/>
          </a:xfrm>
          <a:prstGeom prst="rect">
            <a:avLst/>
          </a:prstGeom>
          <a:noFill/>
          <a:ln>
            <a:noFill/>
          </a:ln>
        </p:spPr>
      </p:pic>
      <p:sp>
        <p:nvSpPr>
          <p:cNvPr id="101" name="Google Shape;101;p15"/>
          <p:cNvSpPr txBox="1"/>
          <p:nvPr/>
        </p:nvSpPr>
        <p:spPr>
          <a:xfrm>
            <a:off x="446725" y="1293875"/>
            <a:ext cx="4164600" cy="356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It sets all other rates such as loans rates, credit card rates, and mortgages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Impacts the stock market</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“Don’t fight the Fed”</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Buy stocks during rate cuts</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Sell stocks during rate hikes</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Housing markets</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30y mortgage at 7% vs 5% early in the year, peak at 8%</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Discourages buying houses </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02" name="Google Shape;102;p15"/>
          <p:cNvPicPr preferRelativeResize="0"/>
          <p:nvPr/>
        </p:nvPicPr>
        <p:blipFill>
          <a:blip r:embed="rId5">
            <a:alphaModFix/>
          </a:blip>
          <a:stretch>
            <a:fillRect/>
          </a:stretch>
        </p:blipFill>
        <p:spPr>
          <a:xfrm>
            <a:off x="5143112" y="3525025"/>
            <a:ext cx="3859700" cy="85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01100" y="279425"/>
            <a:ext cx="4045200" cy="9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08" name="Google Shape;108;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Using economic indicators, predict if the FOMC will raise, hold, cut rates in the next meeting to help make better financial decisions</a:t>
            </a:r>
            <a:endParaRPr/>
          </a:p>
        </p:txBody>
      </p:sp>
      <p:pic>
        <p:nvPicPr>
          <p:cNvPr id="109" name="Google Shape;109;p16"/>
          <p:cNvPicPr preferRelativeResize="0"/>
          <p:nvPr/>
        </p:nvPicPr>
        <p:blipFill>
          <a:blip r:embed="rId3">
            <a:alphaModFix/>
          </a:blip>
          <a:stretch>
            <a:fillRect/>
          </a:stretch>
        </p:blipFill>
        <p:spPr>
          <a:xfrm>
            <a:off x="648100" y="1487500"/>
            <a:ext cx="3351200" cy="335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sp>
        <p:nvSpPr>
          <p:cNvPr id="115" name="Google Shape;115;p17"/>
          <p:cNvSpPr txBox="1"/>
          <p:nvPr/>
        </p:nvSpPr>
        <p:spPr>
          <a:xfrm>
            <a:off x="120850" y="1647400"/>
            <a:ext cx="1637400" cy="19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Target: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7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-1 - decrease (33%)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0 - hold (18%)</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1 - increase (49%)</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
        <p:nvSpPr>
          <p:cNvPr id="116" name="Google Shape;116;p17"/>
          <p:cNvSpPr txBox="1"/>
          <p:nvPr/>
        </p:nvSpPr>
        <p:spPr>
          <a:xfrm>
            <a:off x="1399800" y="1515550"/>
            <a:ext cx="7744200" cy="3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Roboto"/>
                <a:ea typeface="Roboto"/>
                <a:cs typeface="Roboto"/>
                <a:sym typeface="Roboto"/>
              </a:rPr>
              <a:t>Features</a:t>
            </a:r>
            <a:r>
              <a:rPr lang="en" sz="1700">
                <a:solidFill>
                  <a:schemeClr val="dk2"/>
                </a:solidFill>
                <a:latin typeface="Roboto"/>
                <a:ea typeface="Roboto"/>
                <a:cs typeface="Roboto"/>
                <a:sym typeface="Roboto"/>
              </a:rPr>
              <a:t>:</a:t>
            </a:r>
            <a:endParaRPr sz="17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PCE</a:t>
            </a:r>
            <a:r>
              <a:rPr lang="en" sz="1300">
                <a:solidFill>
                  <a:schemeClr val="dk2"/>
                </a:solidFill>
                <a:latin typeface="Roboto"/>
                <a:ea typeface="Roboto"/>
                <a:cs typeface="Roboto"/>
                <a:sym typeface="Roboto"/>
              </a:rPr>
              <a:t> - </a:t>
            </a:r>
            <a:r>
              <a:rPr lang="en" sz="1300">
                <a:solidFill>
                  <a:schemeClr val="dk2"/>
                </a:solidFill>
                <a:latin typeface="Roboto"/>
                <a:ea typeface="Roboto"/>
                <a:cs typeface="Roboto"/>
                <a:sym typeface="Roboto"/>
              </a:rPr>
              <a:t>Personal Consumption Expenditures - a measure of the prices that Americans pay for goods and services  Excluding Food/Energy</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Consumer_Sentiment </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Consumer Opinion Surveys: Confidence Indicator</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Supply_NewHouse </a:t>
            </a:r>
            <a:r>
              <a:rPr lang="en" sz="1300">
                <a:solidFill>
                  <a:srgbClr val="1F1F1F"/>
                </a:solidFill>
                <a:highlight>
                  <a:srgbClr val="FFFFFF"/>
                </a:highlight>
                <a:latin typeface="Roboto"/>
                <a:ea typeface="Roboto"/>
                <a:cs typeface="Roboto"/>
                <a:sym typeface="Roboto"/>
              </a:rPr>
              <a:t>-</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months' supply is the ratio of new houses for sale to new houses sold</a:t>
            </a:r>
            <a:endParaRPr sz="1300">
              <a:solidFill>
                <a:srgbClr val="1F1F1F"/>
              </a:solidFill>
              <a:highlight>
                <a:srgbClr val="FFFFFF"/>
              </a:highlight>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CPI </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Consumer Price Index for All Urban Consumers</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ISM PMI </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purchasing managers' index (PMI), is a monthly indicator of U.S. economic activity based on a survey of purchasing managers at more than 300 manufacturing firms</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Housing_starts </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New Privately-Owned Housing units in Thousands </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solidFill>
                  <a:schemeClr val="dk2"/>
                </a:solidFill>
                <a:latin typeface="Roboto"/>
                <a:ea typeface="Roboto"/>
                <a:cs typeface="Roboto"/>
                <a:sym typeface="Roboto"/>
              </a:rPr>
              <a:t>Unemp_rates </a:t>
            </a:r>
            <a:r>
              <a:rPr lang="en" sz="1300">
                <a:solidFill>
                  <a:schemeClr val="dk2"/>
                </a:solidFill>
                <a:latin typeface="Roboto"/>
                <a:ea typeface="Roboto"/>
                <a:cs typeface="Roboto"/>
                <a:sym typeface="Roboto"/>
              </a:rPr>
              <a:t>- </a:t>
            </a:r>
            <a:r>
              <a:rPr lang="en" sz="1300">
                <a:solidFill>
                  <a:srgbClr val="1F1F1F"/>
                </a:solidFill>
                <a:highlight>
                  <a:srgbClr val="FFFFFF"/>
                </a:highlight>
                <a:latin typeface="Roboto"/>
                <a:ea typeface="Roboto"/>
                <a:cs typeface="Roboto"/>
                <a:sym typeface="Roboto"/>
              </a:rPr>
              <a:t>Unemployment Rate, Percent, Monthly, Seasonally Adjusted</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SPX </a:t>
            </a:r>
            <a:r>
              <a:rPr lang="en" sz="1300">
                <a:solidFill>
                  <a:schemeClr val="dk2"/>
                </a:solidFill>
                <a:latin typeface="Roboto"/>
                <a:ea typeface="Roboto"/>
                <a:cs typeface="Roboto"/>
                <a:sym typeface="Roboto"/>
              </a:rPr>
              <a:t>- monthly average S&amp;P 500 index value</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10y_try </a:t>
            </a:r>
            <a:r>
              <a:rPr lang="en" sz="1300">
                <a:solidFill>
                  <a:schemeClr val="dk2"/>
                </a:solidFill>
                <a:latin typeface="Roboto"/>
                <a:ea typeface="Roboto"/>
                <a:cs typeface="Roboto"/>
                <a:sym typeface="Roboto"/>
              </a:rPr>
              <a:t>- monthly average 10 year US Treasury </a:t>
            </a:r>
            <a:r>
              <a:rPr lang="en" sz="1300">
                <a:solidFill>
                  <a:schemeClr val="dk2"/>
                </a:solidFill>
                <a:latin typeface="Roboto"/>
                <a:ea typeface="Roboto"/>
                <a:cs typeface="Roboto"/>
                <a:sym typeface="Roboto"/>
              </a:rPr>
              <a:t>Yield</a:t>
            </a:r>
            <a:r>
              <a:rPr lang="en"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Char char="-"/>
            </a:pPr>
            <a:r>
              <a:rPr b="1" lang="en" sz="1300">
                <a:solidFill>
                  <a:schemeClr val="dk2"/>
                </a:solidFill>
                <a:latin typeface="Roboto"/>
                <a:ea typeface="Roboto"/>
                <a:cs typeface="Roboto"/>
                <a:sym typeface="Roboto"/>
              </a:rPr>
              <a:t>sentiment_score_LM </a:t>
            </a:r>
            <a:r>
              <a:rPr lang="en" sz="1300">
                <a:solidFill>
                  <a:schemeClr val="dk2"/>
                </a:solidFill>
                <a:latin typeface="Roboto"/>
                <a:ea typeface="Roboto"/>
                <a:cs typeface="Roboto"/>
                <a:sym typeface="Roboto"/>
              </a:rPr>
              <a:t>- </a:t>
            </a:r>
            <a:r>
              <a:rPr lang="en" sz="1300">
                <a:solidFill>
                  <a:srgbClr val="222222"/>
                </a:solidFill>
                <a:highlight>
                  <a:srgbClr val="FFFFFF"/>
                </a:highlight>
              </a:rPr>
              <a:t>shows the sentiment score generated by counting sentimental words in Loughran and McDonald word list</a:t>
            </a:r>
            <a:endParaRPr sz="1300">
              <a:solidFill>
                <a:schemeClr val="dk2"/>
              </a:solidFill>
              <a:latin typeface="Roboto"/>
              <a:ea typeface="Roboto"/>
              <a:cs typeface="Roboto"/>
              <a:sym typeface="Roboto"/>
            </a:endParaRPr>
          </a:p>
          <a:p>
            <a:pPr indent="-311150" lvl="0" marL="457200" rtl="0" algn="l">
              <a:spcBef>
                <a:spcPts val="0"/>
              </a:spcBef>
              <a:spcAft>
                <a:spcPts val="0"/>
              </a:spcAft>
              <a:buSzPts val="1300"/>
              <a:buChar char="-"/>
            </a:pPr>
            <a:r>
              <a:rPr b="1" lang="en" sz="1300">
                <a:solidFill>
                  <a:schemeClr val="dk2"/>
                </a:solidFill>
                <a:latin typeface="Roboto"/>
                <a:ea typeface="Roboto"/>
                <a:cs typeface="Roboto"/>
                <a:sym typeface="Roboto"/>
              </a:rPr>
              <a:t>Sentiment </a:t>
            </a:r>
            <a:r>
              <a:rPr lang="en" sz="1300">
                <a:solidFill>
                  <a:schemeClr val="dk2"/>
                </a:solidFill>
                <a:latin typeface="Roboto"/>
                <a:ea typeface="Roboto"/>
                <a:cs typeface="Roboto"/>
                <a:sym typeface="Roboto"/>
              </a:rPr>
              <a:t>- </a:t>
            </a:r>
            <a:r>
              <a:rPr lang="en" sz="1300">
                <a:solidFill>
                  <a:srgbClr val="222222"/>
                </a:solidFill>
                <a:highlight>
                  <a:srgbClr val="FFFFFF"/>
                </a:highlight>
              </a:rPr>
              <a:t>Positive / Negative / Neutral)</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
        <p:nvSpPr>
          <p:cNvPr id="117" name="Google Shape;117;p17"/>
          <p:cNvSpPr txBox="1"/>
          <p:nvPr/>
        </p:nvSpPr>
        <p:spPr>
          <a:xfrm>
            <a:off x="508800" y="789200"/>
            <a:ext cx="81264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Original data, from St. Louis Fed website, was till 1954, FOMC statements till 1994 to Sept 2023, total 357 records used</a:t>
            </a:r>
            <a:endParaRPr sz="16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a:p>
            <a:pPr indent="0" lvl="0" marL="0" rtl="0" algn="l">
              <a:spcBef>
                <a:spcPts val="0"/>
              </a:spcBef>
              <a:spcAft>
                <a:spcPts val="0"/>
              </a:spcAft>
              <a:buNone/>
            </a:pPr>
            <a:r>
              <a:t/>
            </a:r>
            <a:endParaRPr/>
          </a:p>
        </p:txBody>
      </p:sp>
      <p:sp>
        <p:nvSpPr>
          <p:cNvPr id="123" name="Google Shape;123;p18"/>
          <p:cNvSpPr txBox="1"/>
          <p:nvPr/>
        </p:nvSpPr>
        <p:spPr>
          <a:xfrm>
            <a:off x="613550" y="1397625"/>
            <a:ext cx="5887500" cy="151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Calculated percent changes</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Created Shifts to get prior months</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124" name="Google Shape;124;p18"/>
          <p:cNvPicPr preferRelativeResize="0"/>
          <p:nvPr/>
        </p:nvPicPr>
        <p:blipFill>
          <a:blip r:embed="rId3">
            <a:alphaModFix/>
          </a:blip>
          <a:stretch>
            <a:fillRect/>
          </a:stretch>
        </p:blipFill>
        <p:spPr>
          <a:xfrm>
            <a:off x="278225" y="2983075"/>
            <a:ext cx="8587548" cy="1829657"/>
          </a:xfrm>
          <a:prstGeom prst="rect">
            <a:avLst/>
          </a:prstGeom>
          <a:noFill/>
          <a:ln>
            <a:noFill/>
          </a:ln>
        </p:spPr>
      </p:pic>
      <p:sp>
        <p:nvSpPr>
          <p:cNvPr id="125" name="Google Shape;125;p18"/>
          <p:cNvSpPr txBox="1"/>
          <p:nvPr/>
        </p:nvSpPr>
        <p:spPr>
          <a:xfrm>
            <a:off x="1723350" y="3703700"/>
            <a:ext cx="719400" cy="124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126" name="Google Shape;126;p18"/>
          <p:cNvSpPr/>
          <p:nvPr/>
        </p:nvSpPr>
        <p:spPr>
          <a:xfrm rot="-10173751">
            <a:off x="1730949" y="3607557"/>
            <a:ext cx="440489" cy="124156"/>
          </a:xfrm>
          <a:prstGeom prst="rightArrow">
            <a:avLst>
              <a:gd fmla="val 50000" name="adj1"/>
              <a:gd fmla="val 50000" name="adj2"/>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 Sentiment features</a:t>
            </a:r>
            <a:endParaRPr/>
          </a:p>
        </p:txBody>
      </p:sp>
      <p:sp>
        <p:nvSpPr>
          <p:cNvPr id="132" name="Google Shape;132;p19"/>
          <p:cNvSpPr txBox="1"/>
          <p:nvPr/>
        </p:nvSpPr>
        <p:spPr>
          <a:xfrm>
            <a:off x="241675" y="1278000"/>
            <a:ext cx="8839200" cy="375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Scrapes FOMC statements that are released the same day when the rate is decided </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The sentiment (Positive / Negative / Neutral) generated by a pre-trained BERT model on financial news (from hugging face)</a:t>
            </a:r>
            <a:endParaRPr sz="1800">
              <a:solidFill>
                <a:schemeClr val="dk2"/>
              </a:solidFill>
              <a:latin typeface="Roboto"/>
              <a:ea typeface="Roboto"/>
              <a:cs typeface="Roboto"/>
              <a:sym typeface="Roboto"/>
            </a:endParaRPr>
          </a:p>
          <a:p>
            <a:pPr indent="0" lvl="0" marL="914400" rtl="0" algn="l">
              <a:spcBef>
                <a:spcPts val="0"/>
              </a:spcBef>
              <a:spcAft>
                <a:spcPts val="0"/>
              </a:spcAft>
              <a:buNone/>
            </a:pPr>
            <a:r>
              <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Sentiment_score_LM: shows the sentiment score generated by counting sentimental words in Loughran and McDonald word list </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(number of positive words - number of negative words） / total word count of statement</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10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38" name="Google Shape;138;p20"/>
          <p:cNvPicPr preferRelativeResize="0"/>
          <p:nvPr/>
        </p:nvPicPr>
        <p:blipFill>
          <a:blip r:embed="rId3">
            <a:alphaModFix/>
          </a:blip>
          <a:stretch>
            <a:fillRect/>
          </a:stretch>
        </p:blipFill>
        <p:spPr>
          <a:xfrm>
            <a:off x="191725" y="1104875"/>
            <a:ext cx="6167700" cy="3917800"/>
          </a:xfrm>
          <a:prstGeom prst="rect">
            <a:avLst/>
          </a:prstGeom>
          <a:noFill/>
          <a:ln>
            <a:noFill/>
          </a:ln>
        </p:spPr>
      </p:pic>
      <p:sp>
        <p:nvSpPr>
          <p:cNvPr id="139" name="Google Shape;139;p20"/>
          <p:cNvSpPr txBox="1"/>
          <p:nvPr/>
        </p:nvSpPr>
        <p:spPr>
          <a:xfrm>
            <a:off x="6435625" y="963350"/>
            <a:ext cx="2784600" cy="3648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Unemployment Rate percent change from 1 month </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250% increase from 4% to 15% unemployment rate on May 5/1/2020</a:t>
            </a:r>
            <a:endParaRPr sz="1800">
              <a:solidFill>
                <a:schemeClr val="dk2"/>
              </a:solidFill>
              <a:latin typeface="Roboto"/>
              <a:ea typeface="Roboto"/>
              <a:cs typeface="Roboto"/>
              <a:sym typeface="Roboto"/>
            </a:endParaRPr>
          </a:p>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Removed point</a:t>
            </a:r>
            <a:endParaRPr sz="18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cxnSp>
        <p:nvCxnSpPr>
          <p:cNvPr id="140" name="Google Shape;140;p20"/>
          <p:cNvCxnSpPr/>
          <p:nvPr/>
        </p:nvCxnSpPr>
        <p:spPr>
          <a:xfrm rot="10800000">
            <a:off x="4846100" y="1473550"/>
            <a:ext cx="1763700" cy="105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46" name="Google Shape;146;p21"/>
          <p:cNvPicPr preferRelativeResize="0"/>
          <p:nvPr/>
        </p:nvPicPr>
        <p:blipFill>
          <a:blip r:embed="rId3">
            <a:alphaModFix/>
          </a:blip>
          <a:stretch>
            <a:fillRect/>
          </a:stretch>
        </p:blipFill>
        <p:spPr>
          <a:xfrm>
            <a:off x="610125" y="1195775"/>
            <a:ext cx="7833484" cy="382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